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118"/>
  </p:normalViewPr>
  <p:slideViewPr>
    <p:cSldViewPr snapToGrid="0" snapToObjects="1">
      <p:cViewPr varScale="1">
        <p:scale>
          <a:sx n="79" d="100"/>
          <a:sy n="79" d="100"/>
        </p:scale>
        <p:origin x="2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F6292-445D-2049-97C6-529B82729651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E010B-BD18-4B42-AE31-1E3B771C2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99AE4-9646-E64D-ADBC-BE79E311EA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00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18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77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8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2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9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5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02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4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38D28-96CC-F445-AE23-D7B0060CBCBC}" type="datetimeFigureOut">
              <a:rPr lang="en-US" smtClean="0"/>
              <a:t>6/18/22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8E59-5B84-AD41-8732-2E6DDC2F7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4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85294"/>
            <a:ext cx="9144000" cy="2634990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14</a:t>
            </a:r>
            <a:r>
              <a:rPr lang="en-US" sz="4400" baseline="30000" dirty="0"/>
              <a:t>th</a:t>
            </a:r>
            <a:r>
              <a:rPr lang="en-US" sz="4400" dirty="0"/>
              <a:t> Slovenian Social Science Conference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75857"/>
            <a:ext cx="9144000" cy="3475314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Thematic Session:</a:t>
            </a:r>
          </a:p>
          <a:p>
            <a:endParaRPr lang="sl-SI" dirty="0"/>
          </a:p>
          <a:p>
            <a:r>
              <a:rPr lang="en-GB" b="1" i="1" dirty="0"/>
              <a:t>Sustain4EU: Enhancing European Civic Practices and Sustainability</a:t>
            </a:r>
          </a:p>
          <a:p>
            <a:endParaRPr lang="en-GB" b="1" i="1" dirty="0"/>
          </a:p>
          <a:p>
            <a:r>
              <a:rPr lang="en-GB" b="1" dirty="0"/>
              <a:t>Social science research methods for understanding and providing sustainable development in the EU context</a:t>
            </a:r>
            <a:endParaRPr lang="en-SI" dirty="0"/>
          </a:p>
          <a:p>
            <a:r>
              <a:rPr lang="en-GB" b="1" i="1" dirty="0"/>
              <a:t> </a:t>
            </a:r>
            <a:endParaRPr lang="sl-SI" b="1" dirty="0"/>
          </a:p>
          <a:p>
            <a:r>
              <a:rPr lang="sl-SI" b="1" dirty="0"/>
              <a:t>Session chair: </a:t>
            </a:r>
            <a:r>
              <a:rPr lang="sl-SI" dirty="0"/>
              <a:t>Assoc. prof. dr. Tea Golob</a:t>
            </a:r>
            <a:endParaRPr lang="en-GB" dirty="0"/>
          </a:p>
          <a:p>
            <a:r>
              <a:rPr lang="en-GB" dirty="0"/>
              <a:t>June, </a:t>
            </a:r>
            <a:r>
              <a:rPr lang="en-GB"/>
              <a:t>18</a:t>
            </a:r>
            <a:r>
              <a:rPr lang="en-GB" baseline="30000"/>
              <a:t>th</a:t>
            </a:r>
            <a:r>
              <a:rPr lang="en-GB"/>
              <a:t>  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DDC7F-6C9F-2440-958E-9C5E858F2D13}"/>
              </a:ext>
            </a:extLst>
          </p:cNvPr>
          <p:cNvPicPr/>
          <p:nvPr/>
        </p:nvPicPr>
        <p:blipFill rotWithShape="1">
          <a:blip r:embed="rId3"/>
          <a:srcRect r="26550"/>
          <a:stretch/>
        </p:blipFill>
        <p:spPr>
          <a:xfrm>
            <a:off x="1524000" y="1097570"/>
            <a:ext cx="2205318" cy="78112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033" y="104328"/>
            <a:ext cx="2900856" cy="1828800"/>
          </a:xfrm>
          <a:prstGeom prst="rect">
            <a:avLst/>
          </a:prstGeom>
        </p:spPr>
      </p:pic>
      <p:pic>
        <p:nvPicPr>
          <p:cNvPr id="6" name="Picture 5" descr="Domov">
            <a:extLst>
              <a:ext uri="{FF2B5EF4-FFF2-40B4-BE49-F238E27FC236}">
                <a16:creationId xmlns:a16="http://schemas.microsoft.com/office/drawing/2014/main" id="{F0C3678C-2821-D14F-83D5-AF3FF02D14E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885" y="1258262"/>
            <a:ext cx="1387475" cy="459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517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6D3C0-9EA5-D0B0-9543-20886275C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3529"/>
            <a:ext cx="10515600" cy="5703434"/>
          </a:xfrm>
        </p:spPr>
        <p:txBody>
          <a:bodyPr>
            <a:normAutofit/>
          </a:bodyPr>
          <a:lstStyle/>
          <a:p>
            <a:r>
              <a:rPr lang="en-GB" sz="2400" dirty="0"/>
              <a:t>The Module </a:t>
            </a:r>
            <a:r>
              <a:rPr lang="en-GB" sz="2400" b="1" dirty="0"/>
              <a:t>Sustain4EU</a:t>
            </a:r>
            <a:r>
              <a:rPr lang="en-GB" sz="2400" dirty="0"/>
              <a:t> is dedicated to: </a:t>
            </a:r>
          </a:p>
          <a:p>
            <a:endParaRPr lang="en-GB" sz="2400" dirty="0"/>
          </a:p>
          <a:p>
            <a:pPr marL="971550" lvl="1" indent="-514350" algn="just">
              <a:buAutoNum type="alphaLcParenR"/>
            </a:pPr>
            <a:r>
              <a:rPr lang="en-GB" dirty="0"/>
              <a:t>enhancing the awareness of EU challenges referring to deterioration of social and natural environments due to the lack of responsible behaviour performances on all societal levels; </a:t>
            </a:r>
          </a:p>
          <a:p>
            <a:pPr marL="971550" lvl="1" indent="-514350" algn="just">
              <a:buAutoNum type="alphaLcParenR"/>
            </a:pPr>
            <a:r>
              <a:rPr lang="en-GB" dirty="0"/>
              <a:t>promoting the role of EU citizens in mitigating those challenges and contributing to the social cohesion and environmental sustainability </a:t>
            </a:r>
            <a:endParaRPr lang="en-SI" dirty="0"/>
          </a:p>
          <a:p>
            <a:pPr lvl="1" algn="just"/>
            <a:endParaRPr lang="en-SI" sz="2800" dirty="0"/>
          </a:p>
          <a:p>
            <a:endParaRPr lang="en-SI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0E43461-355F-91CA-E526-34001C72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886" y="3248984"/>
            <a:ext cx="4033710" cy="29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11C87-F92A-8142-B0C7-05CD12700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4786"/>
            <a:ext cx="10515600" cy="5442177"/>
          </a:xfrm>
        </p:spPr>
        <p:txBody>
          <a:bodyPr>
            <a:normAutofit/>
          </a:bodyPr>
          <a:lstStyle/>
          <a:p>
            <a:pPr algn="just"/>
            <a:r>
              <a:rPr lang="en-GB" dirty="0"/>
              <a:t>The title of the Module reflects the underlying purpose of the activities – activating a sustainable behaviour on the individual level that will enable sustainability for the EU. The main motto is: </a:t>
            </a:r>
            <a:endParaRPr lang="en-SI" dirty="0"/>
          </a:p>
          <a:p>
            <a:pPr marL="0" indent="0">
              <a:buNone/>
            </a:pPr>
            <a:r>
              <a:rPr lang="en-GB" dirty="0"/>
              <a:t> </a:t>
            </a:r>
            <a:endParaRPr lang="en-SI" dirty="0"/>
          </a:p>
          <a:p>
            <a:pPr lvl="1" algn="just"/>
            <a:r>
              <a:rPr lang="en-GB" b="1" dirty="0"/>
              <a:t>Learning</a:t>
            </a:r>
            <a:endParaRPr lang="en-GB" dirty="0"/>
          </a:p>
          <a:p>
            <a:pPr lvl="1" algn="just"/>
            <a:r>
              <a:rPr lang="en-GB" b="1" dirty="0"/>
              <a:t>Acting</a:t>
            </a:r>
          </a:p>
          <a:p>
            <a:pPr lvl="1" algn="just"/>
            <a:r>
              <a:rPr lang="en-GB" b="1" dirty="0"/>
              <a:t>Bridging</a:t>
            </a:r>
            <a:endParaRPr lang="en-SI" dirty="0"/>
          </a:p>
        </p:txBody>
      </p:sp>
      <p:pic>
        <p:nvPicPr>
          <p:cNvPr id="4" name="Ograda vsebine 7">
            <a:extLst>
              <a:ext uri="{FF2B5EF4-FFF2-40B4-BE49-F238E27FC236}">
                <a16:creationId xmlns:a16="http://schemas.microsoft.com/office/drawing/2014/main" id="{5002A320-7E1E-2C87-7235-28218F6B7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401866"/>
            <a:ext cx="4531014" cy="37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6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1E839-4683-924F-5B68-0DCFE7927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4157"/>
            <a:ext cx="10515600" cy="557280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Social science research methods for understanding and providing sustainable development in the EU context</a:t>
            </a:r>
          </a:p>
          <a:p>
            <a:endParaRPr lang="en-GB" b="1" dirty="0"/>
          </a:p>
          <a:p>
            <a:pPr algn="just"/>
            <a:r>
              <a:rPr lang="en-GB" sz="2400" dirty="0"/>
              <a:t>The main topic refers to the immigrant entrepreneurs networking and management skills shortages, and ways of enhancing immigrant’s ability to create social innovation. </a:t>
            </a:r>
          </a:p>
          <a:p>
            <a:pPr algn="just"/>
            <a:r>
              <a:rPr lang="en-GB" sz="2400" dirty="0"/>
              <a:t>It is dedicated to the inclusive society and challenges of diversity. </a:t>
            </a:r>
          </a:p>
          <a:p>
            <a:pPr algn="just"/>
            <a:r>
              <a:rPr lang="en-GB" sz="2400" dirty="0"/>
              <a:t>The topic urges social scientists to look profoundly for the causes of what is going on, analyse the potential scenarios and try to predict their consequences. It is a multidisciplinary task on the intersection of various methodological approaches</a:t>
            </a:r>
          </a:p>
          <a:p>
            <a:pPr algn="just"/>
            <a:endParaRPr lang="en-SI" sz="2400" dirty="0"/>
          </a:p>
          <a:p>
            <a:endParaRPr lang="en-SI" dirty="0"/>
          </a:p>
          <a:p>
            <a:endParaRPr lang="en-SI" dirty="0"/>
          </a:p>
        </p:txBody>
      </p:sp>
      <p:pic>
        <p:nvPicPr>
          <p:cNvPr id="6" name="Ograda vsebine 5">
            <a:extLst>
              <a:ext uri="{FF2B5EF4-FFF2-40B4-BE49-F238E27FC236}">
                <a16:creationId xmlns:a16="http://schemas.microsoft.com/office/drawing/2014/main" id="{09721816-BAC7-7EFB-C435-8F2A8E01E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49" y="4693628"/>
            <a:ext cx="4121076" cy="15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6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54528-092F-C30B-D9C8-A084D38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1886"/>
            <a:ext cx="10515600" cy="5785077"/>
          </a:xfrm>
        </p:spPr>
        <p:txBody>
          <a:bodyPr/>
          <a:lstStyle/>
          <a:p>
            <a:pPr marL="0" indent="0">
              <a:buNone/>
              <a:tabLst>
                <a:tab pos="900430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Keynote speech with discussion on Social Entrepreneurship and Integration of Migrants in the EU Context</a:t>
            </a:r>
            <a:endParaRPr lang="en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1830" indent="0" algn="just">
              <a:buNone/>
              <a:tabLst>
                <a:tab pos="900430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430">
              <a:tabLst>
                <a:tab pos="900430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Professor Matej </a:t>
            </a:r>
            <a:r>
              <a:rPr lang="en-GB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Makarovič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SASS</a:t>
            </a:r>
            <a:endParaRPr lang="en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430">
              <a:tabLst>
                <a:tab pos="900430" algn="l"/>
              </a:tabLst>
            </a:pP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Discussant: </a:t>
            </a:r>
            <a:r>
              <a:rPr lang="en-GB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Dr.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Janja</a:t>
            </a:r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Mikulan</a:t>
            </a:r>
            <a:endParaRPr lang="en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S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0EF7D0-9AE3-800F-F400-CBAA32C2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029631"/>
            <a:ext cx="3630386" cy="290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6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259</Words>
  <Application>Microsoft Macintosh PowerPoint</Application>
  <PresentationFormat>Widescreen</PresentationFormat>
  <Paragraphs>29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  14th Slovenian Social Science Conference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12th Slovenian Social Science Conference </dc:title>
  <dc:creator>Tea Golob</dc:creator>
  <cp:lastModifiedBy>Tea Golob</cp:lastModifiedBy>
  <cp:revision>6</cp:revision>
  <dcterms:created xsi:type="dcterms:W3CDTF">2020-11-24T07:04:41Z</dcterms:created>
  <dcterms:modified xsi:type="dcterms:W3CDTF">2022-06-18T06:19:19Z</dcterms:modified>
</cp:coreProperties>
</file>